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1"/>
  </p:notesMasterIdLst>
  <p:sldIdLst>
    <p:sldId id="256" r:id="rId2"/>
    <p:sldId id="288" r:id="rId3"/>
    <p:sldId id="298" r:id="rId4"/>
    <p:sldId id="296" r:id="rId5"/>
    <p:sldId id="261" r:id="rId6"/>
    <p:sldId id="299" r:id="rId7"/>
    <p:sldId id="297" r:id="rId8"/>
    <p:sldId id="279" r:id="rId9"/>
    <p:sldId id="278" r:id="rId10"/>
  </p:sldIdLst>
  <p:sldSz cx="9144000" cy="5143500" type="screen16x9"/>
  <p:notesSz cx="6858000" cy="9144000"/>
  <p:embeddedFontLst>
    <p:embeddedFont>
      <p:font typeface="Lexend Deca" panose="020B0604020202020204" charset="0"/>
      <p:regular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714C06-38BB-4A42-BE0A-AC698649DFCB}">
  <a:tblStyle styleId="{28714C06-38BB-4A42-BE0A-AC698649DFC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C819C40-AFEB-4EFE-8A8C-DA0982023F7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76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bc98855ff3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bc98855ff3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9474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3744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2606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02513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0" y="-25"/>
            <a:ext cx="9143957" cy="5143500"/>
          </a:xfrm>
          <a:prstGeom prst="rect">
            <a:avLst/>
          </a:prstGeom>
          <a:noFill/>
          <a:ln>
            <a:noFill/>
          </a:ln>
        </p:spPr>
      </p:pic>
      <p:sp>
        <p:nvSpPr>
          <p:cNvPr id="11" name="Google Shape;11;p2"/>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 Small circuit" type="blank">
  <p:cSld name="BLANK">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80550" y="205975"/>
            <a:ext cx="60144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580550" y="1352550"/>
            <a:ext cx="6014400" cy="31617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AI VIRTUAL MOUSE</a:t>
            </a:r>
            <a:endParaRPr dirty="0"/>
          </a:p>
        </p:txBody>
      </p:sp>
      <p:pic>
        <p:nvPicPr>
          <p:cNvPr id="61" name="Google Shape;61;p13"/>
          <p:cNvPicPr preferRelativeResize="0"/>
          <p:nvPr/>
        </p:nvPicPr>
        <p:blipFill>
          <a:blip r:embed="rId3">
            <a:alphaModFix/>
          </a:blip>
          <a:stretch>
            <a:fillRect/>
          </a:stretch>
        </p:blipFill>
        <p:spPr>
          <a:xfrm>
            <a:off x="5894475" y="1050906"/>
            <a:ext cx="1782850" cy="2031750"/>
          </a:xfrm>
          <a:prstGeom prst="rect">
            <a:avLst/>
          </a:prstGeom>
          <a:noFill/>
          <a:ln>
            <a:noFill/>
          </a:ln>
        </p:spPr>
      </p:pic>
      <p:pic>
        <p:nvPicPr>
          <p:cNvPr id="62" name="Google Shape;62;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3" name="Google Shape;63;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4" name="Google Shape;64;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5" name="Google Shape;65;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6" name="Google Shape;66;p13"/>
          <p:cNvPicPr preferRelativeResize="0"/>
          <p:nvPr/>
        </p:nvPicPr>
        <p:blipFill>
          <a:blip r:embed="rId7">
            <a:alphaModFix/>
          </a:blip>
          <a:stretch>
            <a:fillRect/>
          </a:stretch>
        </p:blipFill>
        <p:spPr>
          <a:xfrm>
            <a:off x="8664593" y="3757882"/>
            <a:ext cx="321850" cy="448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Team Members</a:t>
            </a:r>
            <a:endParaRPr dirty="0"/>
          </a:p>
        </p:txBody>
      </p:sp>
      <p:sp>
        <p:nvSpPr>
          <p:cNvPr id="549" name="Google Shape;549;p4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dirty="0"/>
          </a:p>
        </p:txBody>
      </p:sp>
      <p:sp>
        <p:nvSpPr>
          <p:cNvPr id="551" name="Google Shape;551;p45"/>
          <p:cNvSpPr txBox="1"/>
          <p:nvPr/>
        </p:nvSpPr>
        <p:spPr>
          <a:xfrm>
            <a:off x="580550" y="31099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Aditya Anasune</a:t>
            </a:r>
            <a:r>
              <a:rPr lang="en" dirty="0">
                <a:solidFill>
                  <a:schemeClr val="lt1"/>
                </a:solidFill>
                <a:latin typeface="Muli"/>
                <a:ea typeface="Muli"/>
                <a:cs typeface="Muli"/>
                <a:sym typeface="Muli"/>
              </a:rPr>
              <a:t/>
            </a:r>
            <a:br>
              <a:rPr lang="en" dirty="0">
                <a:solidFill>
                  <a:schemeClr val="lt1"/>
                </a:solidFill>
                <a:latin typeface="Muli"/>
                <a:ea typeface="Muli"/>
                <a:cs typeface="Muli"/>
                <a:sym typeface="Muli"/>
              </a:rPr>
            </a:br>
            <a:r>
              <a:rPr lang="en-US" sz="800" dirty="0">
                <a:solidFill>
                  <a:schemeClr val="lt1"/>
                </a:solidFill>
                <a:latin typeface="Muli"/>
                <a:ea typeface="Muli"/>
                <a:cs typeface="Muli"/>
                <a:sym typeface="Muli"/>
              </a:rPr>
              <a:t>Group Leader</a:t>
            </a:r>
          </a:p>
          <a:p>
            <a:pPr marL="0" lvl="0" indent="0" algn="ctr" rtl="0">
              <a:spcBef>
                <a:spcPts val="0"/>
              </a:spcBef>
              <a:spcAft>
                <a:spcPts val="0"/>
              </a:spcAft>
              <a:buNone/>
            </a:pPr>
            <a:r>
              <a:rPr lang="en-US" sz="800" dirty="0">
                <a:solidFill>
                  <a:schemeClr val="lt1"/>
                </a:solidFill>
                <a:latin typeface="Muli"/>
                <a:ea typeface="Muli"/>
                <a:cs typeface="Muli"/>
                <a:sym typeface="Muli"/>
              </a:rPr>
              <a:t>Lead Strategist</a:t>
            </a:r>
          </a:p>
        </p:txBody>
      </p:sp>
      <p:sp>
        <p:nvSpPr>
          <p:cNvPr id="553" name="Google Shape;553;p45"/>
          <p:cNvSpPr txBox="1"/>
          <p:nvPr/>
        </p:nvSpPr>
        <p:spPr>
          <a:xfrm>
            <a:off x="2022953" y="313182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1200" b="1" dirty="0">
                <a:solidFill>
                  <a:schemeClr val="lt1"/>
                </a:solidFill>
                <a:latin typeface="Muli"/>
                <a:ea typeface="Muli"/>
                <a:cs typeface="Muli"/>
                <a:sym typeface="Muli"/>
              </a:rPr>
              <a:t>Aditya Patil</a:t>
            </a:r>
            <a:r>
              <a:rPr lang="en-US" dirty="0">
                <a:solidFill>
                  <a:schemeClr val="lt1"/>
                </a:solidFill>
                <a:latin typeface="Muli"/>
                <a:ea typeface="Muli"/>
                <a:cs typeface="Muli"/>
                <a:sym typeface="Muli"/>
              </a:rPr>
              <a:t/>
            </a:r>
            <a:br>
              <a:rPr lang="en-US" dirty="0">
                <a:solidFill>
                  <a:schemeClr val="lt1"/>
                </a:solidFill>
                <a:latin typeface="Muli"/>
                <a:ea typeface="Muli"/>
                <a:cs typeface="Muli"/>
                <a:sym typeface="Muli"/>
              </a:rPr>
            </a:br>
            <a:r>
              <a:rPr lang="en-US" sz="800" dirty="0">
                <a:solidFill>
                  <a:schemeClr val="lt1"/>
                </a:solidFill>
                <a:latin typeface="Muli"/>
                <a:ea typeface="Muli"/>
                <a:cs typeface="Muli"/>
                <a:sym typeface="Muli"/>
              </a:rPr>
              <a:t>Assistant Group Leader</a:t>
            </a:r>
          </a:p>
          <a:p>
            <a:pPr marL="0" lvl="0" indent="0" algn="ctr" rtl="0">
              <a:spcBef>
                <a:spcPts val="0"/>
              </a:spcBef>
              <a:spcAft>
                <a:spcPts val="0"/>
              </a:spcAft>
              <a:buNone/>
            </a:pPr>
            <a:r>
              <a:rPr lang="en-US" sz="800" dirty="0">
                <a:solidFill>
                  <a:schemeClr val="lt1"/>
                </a:solidFill>
                <a:latin typeface="Muli"/>
                <a:ea typeface="Muli"/>
                <a:cs typeface="Muli"/>
                <a:sym typeface="Muli"/>
              </a:rPr>
              <a:t>Lead Developer</a:t>
            </a:r>
          </a:p>
          <a:p>
            <a:pPr marL="0" lvl="0" indent="0" algn="ctr" rtl="0">
              <a:spcBef>
                <a:spcPts val="400"/>
              </a:spcBef>
              <a:spcAft>
                <a:spcPts val="400"/>
              </a:spcAft>
              <a:buNone/>
            </a:pPr>
            <a:endParaRPr lang="en-IN" dirty="0">
              <a:solidFill>
                <a:schemeClr val="lt1"/>
              </a:solidFill>
              <a:latin typeface="Muli"/>
              <a:ea typeface="Muli"/>
              <a:cs typeface="Muli"/>
              <a:sym typeface="Muli"/>
            </a:endParaRPr>
          </a:p>
        </p:txBody>
      </p:sp>
      <p:sp>
        <p:nvSpPr>
          <p:cNvPr id="555" name="Google Shape;555;p45"/>
          <p:cNvSpPr txBox="1"/>
          <p:nvPr/>
        </p:nvSpPr>
        <p:spPr>
          <a:xfrm>
            <a:off x="3360597" y="313182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Aditya Suresh</a:t>
            </a:r>
            <a:r>
              <a:rPr lang="en" dirty="0">
                <a:solidFill>
                  <a:schemeClr val="lt1"/>
                </a:solidFill>
                <a:latin typeface="Muli"/>
                <a:ea typeface="Muli"/>
                <a:cs typeface="Muli"/>
                <a:sym typeface="Muli"/>
              </a:rPr>
              <a:t/>
            </a:r>
            <a:br>
              <a:rPr lang="en" dirty="0">
                <a:solidFill>
                  <a:schemeClr val="lt1"/>
                </a:solidFill>
                <a:latin typeface="Muli"/>
                <a:ea typeface="Muli"/>
                <a:cs typeface="Muli"/>
                <a:sym typeface="Muli"/>
              </a:rPr>
            </a:br>
            <a:r>
              <a:rPr lang="en-US" sz="800" dirty="0">
                <a:solidFill>
                  <a:schemeClr val="lt1"/>
                </a:solidFill>
                <a:latin typeface="Muli"/>
                <a:ea typeface="Muli"/>
                <a:cs typeface="Muli"/>
                <a:sym typeface="Muli"/>
              </a:rPr>
              <a:t>Back-end Developer</a:t>
            </a:r>
          </a:p>
          <a:p>
            <a:pPr marL="0" lvl="0" indent="0" algn="ctr" rtl="0">
              <a:spcBef>
                <a:spcPts val="0"/>
              </a:spcBef>
              <a:spcAft>
                <a:spcPts val="0"/>
              </a:spcAft>
              <a:buNone/>
            </a:pPr>
            <a:r>
              <a:rPr lang="en-US" sz="800" dirty="0">
                <a:solidFill>
                  <a:schemeClr val="lt1"/>
                </a:solidFill>
                <a:latin typeface="Muli"/>
                <a:ea typeface="Muli"/>
                <a:cs typeface="Muli"/>
                <a:sym typeface="Muli"/>
              </a:rPr>
              <a:t>Documentation Analyst</a:t>
            </a:r>
            <a:endParaRPr sz="800" dirty="0">
              <a:solidFill>
                <a:schemeClr val="lt1"/>
              </a:solidFill>
              <a:latin typeface="Muli"/>
              <a:ea typeface="Muli"/>
              <a:cs typeface="Muli"/>
              <a:sym typeface="Muli"/>
            </a:endParaRPr>
          </a:p>
          <a:p>
            <a:pPr marL="0" lvl="0" indent="0" algn="ctr" rtl="0">
              <a:spcBef>
                <a:spcPts val="400"/>
              </a:spcBef>
              <a:spcAft>
                <a:spcPts val="400"/>
              </a:spcAft>
              <a:buNone/>
            </a:pPr>
            <a:endParaRPr dirty="0">
              <a:solidFill>
                <a:schemeClr val="lt1"/>
              </a:solidFill>
              <a:latin typeface="Muli"/>
              <a:ea typeface="Muli"/>
              <a:cs typeface="Muli"/>
              <a:sym typeface="Muli"/>
            </a:endParaRPr>
          </a:p>
        </p:txBody>
      </p:sp>
      <p:sp>
        <p:nvSpPr>
          <p:cNvPr id="557" name="Google Shape;557;p45"/>
          <p:cNvSpPr txBox="1"/>
          <p:nvPr/>
        </p:nvSpPr>
        <p:spPr>
          <a:xfrm>
            <a:off x="4747998" y="313182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Aditya Kirar</a:t>
            </a:r>
            <a:r>
              <a:rPr lang="en" dirty="0">
                <a:solidFill>
                  <a:schemeClr val="lt1"/>
                </a:solidFill>
                <a:latin typeface="Muli"/>
                <a:ea typeface="Muli"/>
                <a:cs typeface="Muli"/>
                <a:sym typeface="Muli"/>
              </a:rPr>
              <a:t/>
            </a:r>
            <a:br>
              <a:rPr lang="en" dirty="0">
                <a:solidFill>
                  <a:schemeClr val="lt1"/>
                </a:solidFill>
                <a:latin typeface="Muli"/>
                <a:ea typeface="Muli"/>
                <a:cs typeface="Muli"/>
                <a:sym typeface="Muli"/>
              </a:rPr>
            </a:br>
            <a:r>
              <a:rPr lang="en-US" sz="800" dirty="0">
                <a:solidFill>
                  <a:schemeClr val="lt1"/>
                </a:solidFill>
                <a:latin typeface="Muli"/>
                <a:ea typeface="Muli"/>
                <a:cs typeface="Muli"/>
                <a:sym typeface="Muli"/>
              </a:rPr>
              <a:t>Project Coordinator</a:t>
            </a:r>
            <a:endParaRPr sz="800" dirty="0">
              <a:solidFill>
                <a:schemeClr val="lt1"/>
              </a:solidFill>
              <a:latin typeface="Muli"/>
              <a:ea typeface="Muli"/>
              <a:cs typeface="Muli"/>
              <a:sym typeface="Muli"/>
            </a:endParaRPr>
          </a:p>
          <a:p>
            <a:pPr marL="0" lvl="0" indent="0" algn="ctr" rtl="0">
              <a:spcBef>
                <a:spcPts val="400"/>
              </a:spcBef>
              <a:spcAft>
                <a:spcPts val="400"/>
              </a:spcAft>
              <a:buNone/>
            </a:pPr>
            <a:endParaRPr dirty="0">
              <a:solidFill>
                <a:schemeClr val="lt1"/>
              </a:solidFill>
              <a:latin typeface="Muli"/>
              <a:ea typeface="Muli"/>
              <a:cs typeface="Muli"/>
              <a:sym typeface="Muli"/>
            </a:endParaRPr>
          </a:p>
        </p:txBody>
      </p:sp>
      <p:pic>
        <p:nvPicPr>
          <p:cNvPr id="3" name="Picture 2">
            <a:extLst>
              <a:ext uri="{FF2B5EF4-FFF2-40B4-BE49-F238E27FC236}">
                <a16:creationId xmlns:a16="http://schemas.microsoft.com/office/drawing/2014/main" id="{848C1572-F5D8-4336-A2AB-889A3A0915B4}"/>
              </a:ext>
            </a:extLst>
          </p:cNvPr>
          <p:cNvPicPr>
            <a:picLocks noChangeAspect="1"/>
          </p:cNvPicPr>
          <p:nvPr/>
        </p:nvPicPr>
        <p:blipFill>
          <a:blip r:embed="rId3"/>
          <a:stretch>
            <a:fillRect/>
          </a:stretch>
        </p:blipFill>
        <p:spPr>
          <a:xfrm>
            <a:off x="677150" y="1771611"/>
            <a:ext cx="1296000" cy="1290030"/>
          </a:xfrm>
          <a:prstGeom prst="rect">
            <a:avLst/>
          </a:prstGeom>
        </p:spPr>
      </p:pic>
      <p:pic>
        <p:nvPicPr>
          <p:cNvPr id="9" name="Picture 8">
            <a:extLst>
              <a:ext uri="{FF2B5EF4-FFF2-40B4-BE49-F238E27FC236}">
                <a16:creationId xmlns:a16="http://schemas.microsoft.com/office/drawing/2014/main" id="{589DAADB-4066-4C51-B4F2-CB3F1A50BEFB}"/>
              </a:ext>
            </a:extLst>
          </p:cNvPr>
          <p:cNvPicPr>
            <a:picLocks noChangeAspect="1"/>
          </p:cNvPicPr>
          <p:nvPr/>
        </p:nvPicPr>
        <p:blipFill>
          <a:blip r:embed="rId4"/>
          <a:stretch>
            <a:fillRect/>
          </a:stretch>
        </p:blipFill>
        <p:spPr>
          <a:xfrm>
            <a:off x="3462350" y="1771611"/>
            <a:ext cx="1304467" cy="1296000"/>
          </a:xfrm>
          <a:prstGeom prst="rect">
            <a:avLst/>
          </a:prstGeom>
        </p:spPr>
      </p:pic>
      <p:pic>
        <p:nvPicPr>
          <p:cNvPr id="11" name="Picture 10">
            <a:extLst>
              <a:ext uri="{FF2B5EF4-FFF2-40B4-BE49-F238E27FC236}">
                <a16:creationId xmlns:a16="http://schemas.microsoft.com/office/drawing/2014/main" id="{5C312BB1-1BD1-405E-9A7D-955584F8444A}"/>
              </a:ext>
            </a:extLst>
          </p:cNvPr>
          <p:cNvPicPr>
            <a:picLocks noChangeAspect="1"/>
          </p:cNvPicPr>
          <p:nvPr/>
        </p:nvPicPr>
        <p:blipFill>
          <a:blip r:embed="rId5"/>
          <a:stretch>
            <a:fillRect/>
          </a:stretch>
        </p:blipFill>
        <p:spPr>
          <a:xfrm>
            <a:off x="4847781" y="1771611"/>
            <a:ext cx="1296000" cy="1296000"/>
          </a:xfrm>
          <a:prstGeom prst="rect">
            <a:avLst/>
          </a:prstGeom>
        </p:spPr>
      </p:pic>
      <p:sp>
        <p:nvSpPr>
          <p:cNvPr id="22" name="Google Shape;557;p45">
            <a:extLst>
              <a:ext uri="{FF2B5EF4-FFF2-40B4-BE49-F238E27FC236}">
                <a16:creationId xmlns:a16="http://schemas.microsoft.com/office/drawing/2014/main" id="{7389EF36-217F-42E6-AC2E-FDE08F3B634F}"/>
              </a:ext>
            </a:extLst>
          </p:cNvPr>
          <p:cNvSpPr txBox="1"/>
          <p:nvPr/>
        </p:nvSpPr>
        <p:spPr>
          <a:xfrm>
            <a:off x="6177042" y="313182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Tejas Adsare</a:t>
            </a:r>
            <a:r>
              <a:rPr lang="en" dirty="0">
                <a:solidFill>
                  <a:schemeClr val="lt1"/>
                </a:solidFill>
                <a:latin typeface="Muli"/>
                <a:ea typeface="Muli"/>
                <a:cs typeface="Muli"/>
                <a:sym typeface="Muli"/>
              </a:rPr>
              <a:t/>
            </a:r>
            <a:br>
              <a:rPr lang="en" dirty="0">
                <a:solidFill>
                  <a:schemeClr val="lt1"/>
                </a:solidFill>
                <a:latin typeface="Muli"/>
                <a:ea typeface="Muli"/>
                <a:cs typeface="Muli"/>
                <a:sym typeface="Muli"/>
              </a:rPr>
            </a:br>
            <a:r>
              <a:rPr lang="en-US" sz="800" dirty="0">
                <a:solidFill>
                  <a:schemeClr val="lt1"/>
                </a:solidFill>
                <a:latin typeface="Muli"/>
                <a:ea typeface="Muli"/>
                <a:cs typeface="Muli"/>
                <a:sym typeface="Muli"/>
              </a:rPr>
              <a:t>Data Facilitator</a:t>
            </a:r>
            <a:endParaRPr sz="800" dirty="0">
              <a:solidFill>
                <a:schemeClr val="lt1"/>
              </a:solidFill>
              <a:latin typeface="Muli"/>
              <a:ea typeface="Muli"/>
              <a:cs typeface="Muli"/>
              <a:sym typeface="Muli"/>
            </a:endParaRPr>
          </a:p>
          <a:p>
            <a:pPr marL="0" lvl="0" indent="0" algn="ctr" rtl="0">
              <a:spcBef>
                <a:spcPts val="400"/>
              </a:spcBef>
              <a:spcAft>
                <a:spcPts val="400"/>
              </a:spcAft>
              <a:buNone/>
            </a:pPr>
            <a:endParaRPr dirty="0">
              <a:solidFill>
                <a:schemeClr val="lt1"/>
              </a:solidFill>
              <a:latin typeface="Muli"/>
              <a:ea typeface="Muli"/>
              <a:cs typeface="Muli"/>
              <a:sym typeface="Muli"/>
            </a:endParaRPr>
          </a:p>
        </p:txBody>
      </p:sp>
      <p:sp>
        <p:nvSpPr>
          <p:cNvPr id="24" name="Google Shape;557;p45">
            <a:extLst>
              <a:ext uri="{FF2B5EF4-FFF2-40B4-BE49-F238E27FC236}">
                <a16:creationId xmlns:a16="http://schemas.microsoft.com/office/drawing/2014/main" id="{01A438B8-7E9A-473C-84AF-B9CB6732EFED}"/>
              </a:ext>
            </a:extLst>
          </p:cNvPr>
          <p:cNvSpPr txBox="1"/>
          <p:nvPr/>
        </p:nvSpPr>
        <p:spPr>
          <a:xfrm>
            <a:off x="7564443" y="31099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Aditya Bhoite</a:t>
            </a:r>
          </a:p>
          <a:p>
            <a:pPr marL="0" lvl="0" indent="0" algn="ctr" rtl="0">
              <a:spcBef>
                <a:spcPts val="0"/>
              </a:spcBef>
              <a:spcAft>
                <a:spcPts val="0"/>
              </a:spcAft>
              <a:buNone/>
            </a:pPr>
            <a:r>
              <a:rPr lang="en-US" sz="800" dirty="0">
                <a:solidFill>
                  <a:schemeClr val="lt1"/>
                </a:solidFill>
                <a:latin typeface="Muli"/>
                <a:ea typeface="Muli"/>
                <a:cs typeface="Muli"/>
                <a:sym typeface="Muli"/>
              </a:rPr>
              <a:t>Project Implementer</a:t>
            </a:r>
          </a:p>
          <a:p>
            <a:pPr marL="0" lvl="0" indent="0" algn="ctr" rtl="0">
              <a:spcBef>
                <a:spcPts val="0"/>
              </a:spcBef>
              <a:spcAft>
                <a:spcPts val="0"/>
              </a:spcAft>
              <a:buNone/>
            </a:pPr>
            <a:endParaRPr sz="800" dirty="0">
              <a:solidFill>
                <a:schemeClr val="lt1"/>
              </a:solidFill>
              <a:latin typeface="Muli"/>
              <a:ea typeface="Muli"/>
              <a:cs typeface="Muli"/>
              <a:sym typeface="Muli"/>
            </a:endParaRPr>
          </a:p>
          <a:p>
            <a:pPr marL="0" lvl="0" indent="0" algn="ctr" rtl="0">
              <a:spcBef>
                <a:spcPts val="400"/>
              </a:spcBef>
              <a:spcAft>
                <a:spcPts val="400"/>
              </a:spcAft>
              <a:buNone/>
            </a:pPr>
            <a:endParaRPr dirty="0">
              <a:solidFill>
                <a:schemeClr val="lt1"/>
              </a:solidFill>
              <a:latin typeface="Muli"/>
              <a:ea typeface="Muli"/>
              <a:cs typeface="Muli"/>
              <a:sym typeface="Muli"/>
            </a:endParaRPr>
          </a:p>
        </p:txBody>
      </p:sp>
      <p:pic>
        <p:nvPicPr>
          <p:cNvPr id="26" name="Picture 25">
            <a:extLst>
              <a:ext uri="{FF2B5EF4-FFF2-40B4-BE49-F238E27FC236}">
                <a16:creationId xmlns:a16="http://schemas.microsoft.com/office/drawing/2014/main" id="{3591765B-406E-410F-A2AB-41D2BE7093A8}"/>
              </a:ext>
            </a:extLst>
          </p:cNvPr>
          <p:cNvPicPr>
            <a:picLocks noChangeAspect="1"/>
          </p:cNvPicPr>
          <p:nvPr/>
        </p:nvPicPr>
        <p:blipFill>
          <a:blip r:embed="rId6"/>
          <a:stretch>
            <a:fillRect/>
          </a:stretch>
        </p:blipFill>
        <p:spPr>
          <a:xfrm>
            <a:off x="6232158" y="1759231"/>
            <a:ext cx="1296000" cy="1302410"/>
          </a:xfrm>
          <a:prstGeom prst="rect">
            <a:avLst/>
          </a:prstGeom>
        </p:spPr>
      </p:pic>
      <p:sp>
        <p:nvSpPr>
          <p:cNvPr id="27" name="Google Shape;551;p45">
            <a:extLst>
              <a:ext uri="{FF2B5EF4-FFF2-40B4-BE49-F238E27FC236}">
                <a16:creationId xmlns:a16="http://schemas.microsoft.com/office/drawing/2014/main" id="{E7279F21-448E-4F8B-9CA5-B77470EDBFFA}"/>
              </a:ext>
            </a:extLst>
          </p:cNvPr>
          <p:cNvSpPr txBox="1"/>
          <p:nvPr/>
        </p:nvSpPr>
        <p:spPr>
          <a:xfrm>
            <a:off x="580550" y="3955914"/>
            <a:ext cx="2388790" cy="222289"/>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Muli"/>
                <a:ea typeface="Muli"/>
                <a:cs typeface="Muli"/>
                <a:sym typeface="Muli"/>
              </a:rPr>
              <a:t>Project Guide – Prof. Kiran More</a:t>
            </a:r>
            <a:endParaRPr lang="en-US" sz="800" dirty="0">
              <a:solidFill>
                <a:schemeClr val="lt1"/>
              </a:solidFill>
              <a:latin typeface="Muli"/>
              <a:ea typeface="Muli"/>
              <a:cs typeface="Muli"/>
              <a:sym typeface="Muli"/>
            </a:endParaRPr>
          </a:p>
        </p:txBody>
      </p:sp>
      <p:pic>
        <p:nvPicPr>
          <p:cNvPr id="4" name="Picture 3">
            <a:extLst>
              <a:ext uri="{FF2B5EF4-FFF2-40B4-BE49-F238E27FC236}">
                <a16:creationId xmlns:a16="http://schemas.microsoft.com/office/drawing/2014/main" id="{0E7F4DA1-16D9-4AA0-B05B-BA326A0EF4AA}"/>
              </a:ext>
            </a:extLst>
          </p:cNvPr>
          <p:cNvPicPr>
            <a:picLocks noChangeAspect="1"/>
          </p:cNvPicPr>
          <p:nvPr/>
        </p:nvPicPr>
        <p:blipFill>
          <a:blip r:embed="rId7"/>
          <a:stretch>
            <a:fillRect/>
          </a:stretch>
        </p:blipFill>
        <p:spPr>
          <a:xfrm>
            <a:off x="2078108" y="1759230"/>
            <a:ext cx="1296000" cy="1307667"/>
          </a:xfrm>
          <a:prstGeom prst="rect">
            <a:avLst/>
          </a:prstGeom>
        </p:spPr>
      </p:pic>
      <p:pic>
        <p:nvPicPr>
          <p:cNvPr id="6" name="Picture 5">
            <a:extLst>
              <a:ext uri="{FF2B5EF4-FFF2-40B4-BE49-F238E27FC236}">
                <a16:creationId xmlns:a16="http://schemas.microsoft.com/office/drawing/2014/main" id="{916D97D7-E874-4C04-8CEA-2AABA41C82F1}"/>
              </a:ext>
            </a:extLst>
          </p:cNvPr>
          <p:cNvPicPr>
            <a:picLocks noChangeAspect="1"/>
          </p:cNvPicPr>
          <p:nvPr/>
        </p:nvPicPr>
        <p:blipFill>
          <a:blip r:embed="rId8"/>
          <a:stretch>
            <a:fillRect/>
          </a:stretch>
        </p:blipFill>
        <p:spPr>
          <a:xfrm>
            <a:off x="7656811" y="1759231"/>
            <a:ext cx="1296000" cy="128719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Abstract</a:t>
            </a:r>
            <a:endParaRPr dirty="0"/>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250"/>
              </a:spcBef>
              <a:spcAft>
                <a:spcPts val="0"/>
              </a:spcAft>
              <a:buSzPts val="2400"/>
              <a:buChar char="⬡"/>
            </a:pPr>
            <a:r>
              <a:rPr lang="en-US" sz="1800" dirty="0"/>
              <a:t>As technology evolves, Hand gesture recognition will play a major role in the graphics-oriented world of the future. </a:t>
            </a:r>
          </a:p>
          <a:p>
            <a:pPr marL="457200" lvl="0" indent="-381000" algn="l" rtl="0">
              <a:spcBef>
                <a:spcPts val="250"/>
              </a:spcBef>
              <a:spcAft>
                <a:spcPts val="0"/>
              </a:spcAft>
              <a:buSzPts val="2400"/>
              <a:buChar char="⬡"/>
            </a:pPr>
            <a:r>
              <a:rPr lang="en-US" sz="1800" dirty="0"/>
              <a:t>Hand gesture recognition allows us to control our system by showing our hands in front of an optical sensor </a:t>
            </a:r>
          </a:p>
          <a:p>
            <a:pPr marL="457200" lvl="0" indent="-381000" algn="l" rtl="0">
              <a:spcBef>
                <a:spcPts val="250"/>
              </a:spcBef>
              <a:spcAft>
                <a:spcPts val="0"/>
              </a:spcAft>
              <a:buSzPts val="2400"/>
              <a:buChar char="⬡"/>
            </a:pPr>
            <a:r>
              <a:rPr lang="en-US" sz="1800" dirty="0"/>
              <a:t>How convenient would it be if we could just point our fingers at the computer, move it across the screen, and see the cursor move along with it, that is exactly what a virtual mouse achieves.</a:t>
            </a:r>
            <a:endParaRPr lang="en-IN" sz="1800" dirty="0"/>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dirty="0"/>
          </a:p>
        </p:txBody>
      </p:sp>
    </p:spTree>
    <p:extLst>
      <p:ext uri="{BB962C8B-B14F-4D97-AF65-F5344CB8AC3E}">
        <p14:creationId xmlns:p14="http://schemas.microsoft.com/office/powerpoint/2010/main" val="24965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a:t>
            </a:r>
            <a:endParaRPr dirty="0"/>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250"/>
              </a:spcBef>
              <a:spcAft>
                <a:spcPts val="0"/>
              </a:spcAft>
              <a:buSzPts val="2400"/>
              <a:buChar char="⬡"/>
            </a:pPr>
            <a:r>
              <a:rPr lang="en-US" sz="1800" dirty="0"/>
              <a:t>Our motive is to build a program that when executed, tracks the human hand using a webcam</a:t>
            </a:r>
          </a:p>
          <a:p>
            <a:pPr marL="457200" lvl="0" indent="-381000" algn="l" rtl="0">
              <a:spcBef>
                <a:spcPts val="250"/>
              </a:spcBef>
              <a:spcAft>
                <a:spcPts val="0"/>
              </a:spcAft>
              <a:buSzPts val="2400"/>
              <a:buChar char="⬡"/>
            </a:pPr>
            <a:r>
              <a:rPr lang="en-US" sz="1800" dirty="0"/>
              <a:t>We achieved this by building a Hand-Tracking Module, that contains necessary codes required to track the motion of our fingers.</a:t>
            </a:r>
          </a:p>
          <a:p>
            <a:pPr marL="457200" lvl="0" indent="-381000" algn="l" rtl="0">
              <a:spcBef>
                <a:spcPts val="250"/>
              </a:spcBef>
              <a:spcAft>
                <a:spcPts val="0"/>
              </a:spcAft>
              <a:buSzPts val="2400"/>
              <a:buChar char="⬡"/>
            </a:pPr>
            <a:r>
              <a:rPr lang="en-US" sz="1800" dirty="0"/>
              <a:t>Next, we developed a code that detects the human hand by capturing video footage from a webcam</a:t>
            </a:r>
          </a:p>
          <a:p>
            <a:pPr marL="457200" lvl="0" indent="-381000" algn="l" rtl="0">
              <a:spcBef>
                <a:spcPts val="250"/>
              </a:spcBef>
              <a:spcAft>
                <a:spcPts val="0"/>
              </a:spcAft>
              <a:buSzPts val="2400"/>
              <a:buChar char="⬡"/>
            </a:pPr>
            <a:r>
              <a:rPr lang="en-US" sz="1800" dirty="0"/>
              <a:t>Then we added various functions that the virtual mouse can perform.</a:t>
            </a:r>
            <a:endParaRPr lang="en-IN" sz="1800" dirty="0"/>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dirty="0"/>
          </a:p>
        </p:txBody>
      </p:sp>
    </p:spTree>
    <p:extLst>
      <p:ext uri="{BB962C8B-B14F-4D97-AF65-F5344CB8AC3E}">
        <p14:creationId xmlns:p14="http://schemas.microsoft.com/office/powerpoint/2010/main" val="1765125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Block Diagram</a:t>
            </a:r>
            <a:endParaRPr dirty="0"/>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dirty="0"/>
          </a:p>
        </p:txBody>
      </p:sp>
      <p:pic>
        <p:nvPicPr>
          <p:cNvPr id="11" name="Picture 10">
            <a:extLst>
              <a:ext uri="{FF2B5EF4-FFF2-40B4-BE49-F238E27FC236}">
                <a16:creationId xmlns:a16="http://schemas.microsoft.com/office/drawing/2014/main" id="{1F706606-7F8B-430C-ABFF-75D67CC00F06}"/>
              </a:ext>
            </a:extLst>
          </p:cNvPr>
          <p:cNvPicPr>
            <a:picLocks noChangeAspect="1"/>
          </p:cNvPicPr>
          <p:nvPr/>
        </p:nvPicPr>
        <p:blipFill>
          <a:blip r:embed="rId3"/>
          <a:stretch>
            <a:fillRect/>
          </a:stretch>
        </p:blipFill>
        <p:spPr>
          <a:xfrm>
            <a:off x="417444" y="869660"/>
            <a:ext cx="7109792" cy="42009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Block Diagram (code)</a:t>
            </a:r>
            <a:endParaRPr dirty="0"/>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1940" y="1106289"/>
            <a:ext cx="2406883" cy="3840362"/>
          </a:xfrm>
          <a:prstGeom prst="rect">
            <a:avLst/>
          </a:prstGeom>
        </p:spPr>
      </p:pic>
    </p:spTree>
    <p:extLst>
      <p:ext uri="{BB962C8B-B14F-4D97-AF65-F5344CB8AC3E}">
        <p14:creationId xmlns:p14="http://schemas.microsoft.com/office/powerpoint/2010/main" val="3808511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Result</a:t>
            </a:r>
            <a:endParaRPr dirty="0"/>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250"/>
              </a:spcBef>
              <a:spcAft>
                <a:spcPts val="0"/>
              </a:spcAft>
              <a:buSzPts val="2400"/>
              <a:buChar char="⬡"/>
            </a:pPr>
            <a:r>
              <a:rPr lang="en-US" sz="1800" dirty="0"/>
              <a:t>We have successfully implemented Hand-Tracking module, which detects and tracks the human hand.</a:t>
            </a:r>
          </a:p>
          <a:p>
            <a:pPr marL="457200" lvl="0" indent="-381000" algn="l" rtl="0">
              <a:spcBef>
                <a:spcPts val="250"/>
              </a:spcBef>
              <a:spcAft>
                <a:spcPts val="0"/>
              </a:spcAft>
              <a:buSzPts val="2400"/>
              <a:buChar char="⬡"/>
            </a:pPr>
            <a:r>
              <a:rPr lang="en-US" sz="1800" dirty="0"/>
              <a:t>It also creates a rectangle around the general area of hand movement, resizes and moves in sync with it.</a:t>
            </a:r>
          </a:p>
          <a:p>
            <a:pPr marL="457200" lvl="0" indent="-381000" algn="l" rtl="0">
              <a:spcBef>
                <a:spcPts val="250"/>
              </a:spcBef>
              <a:spcAft>
                <a:spcPts val="0"/>
              </a:spcAft>
              <a:buSzPts val="2400"/>
              <a:buChar char="⬡"/>
            </a:pPr>
            <a:r>
              <a:rPr lang="en-US" sz="1800" dirty="0"/>
              <a:t>It also detects the number of fingers we are pointing at the camera</a:t>
            </a:r>
          </a:p>
          <a:p>
            <a:pPr marL="457200" lvl="0" indent="-381000" algn="l" rtl="0">
              <a:spcBef>
                <a:spcPts val="250"/>
              </a:spcBef>
              <a:spcAft>
                <a:spcPts val="0"/>
              </a:spcAft>
              <a:buSzPts val="2400"/>
              <a:buChar char="⬡"/>
            </a:pPr>
            <a:r>
              <a:rPr lang="en-US" sz="1800" dirty="0"/>
              <a:t>Various functions are thus performed with varied orientations of fingers.</a:t>
            </a: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dirty="0"/>
          </a:p>
        </p:txBody>
      </p:sp>
    </p:spTree>
    <p:extLst>
      <p:ext uri="{BB962C8B-B14F-4D97-AF65-F5344CB8AC3E}">
        <p14:creationId xmlns:p14="http://schemas.microsoft.com/office/powerpoint/2010/main" val="1241199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6"/>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References</a:t>
            </a:r>
            <a:endParaRPr dirty="0"/>
          </a:p>
        </p:txBody>
      </p:sp>
      <p:sp>
        <p:nvSpPr>
          <p:cNvPr id="361" name="Google Shape;361;p36"/>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285750" indent="-285750">
              <a:spcBef>
                <a:spcPts val="800"/>
              </a:spcBef>
            </a:pPr>
            <a:r>
              <a:rPr lang="en-US" sz="1500" i="1" dirty="0"/>
              <a:t>VIRTUAL MOUSE USING HAND GESTURE, Abhilash S , Lisho Thomas, Naveen Wilson, Chaithanya C,e-ISSN: 2395-0056, p-ISSN: 2395-0072</a:t>
            </a:r>
          </a:p>
          <a:p>
            <a:pPr marL="285750" indent="-285750">
              <a:spcBef>
                <a:spcPts val="800"/>
              </a:spcBef>
            </a:pPr>
            <a:r>
              <a:rPr lang="en-IN" sz="1500" i="1" dirty="0"/>
              <a:t>Abhik Banerjee, Abhirup Ghosh, Koustuvmoni Bharadwaj,” Mouse Control using a Web Camera based on Color Detection”,IJCTT,vol.9, Mar 2014.</a:t>
            </a:r>
          </a:p>
          <a:p>
            <a:pPr marL="285750" indent="-285750">
              <a:spcBef>
                <a:spcPts val="800"/>
              </a:spcBef>
            </a:pPr>
            <a:r>
              <a:rPr lang="en-IN" sz="1500" i="1" dirty="0"/>
              <a:t>Rashmi Adatkar,Ronak Joshi, et.al,(2017).Virtual Mouse, Imperial Journal of Interdisciplinary Research (IJIR), Vol-3, Issue-4.</a:t>
            </a:r>
          </a:p>
          <a:p>
            <a:pPr marL="285750" indent="-285750">
              <a:spcBef>
                <a:spcPts val="800"/>
              </a:spcBef>
            </a:pPr>
            <a:r>
              <a:rPr lang="en-IN" sz="1500" i="1" dirty="0"/>
              <a:t>G. Saravanan, G. Yamuna, S.Nandhini(2016).Real time implementation ofRGBtoHSV/HSI/HSL and its reverse color space models. 2016 International Conference on Communication and Signal Processing (ICCSP).</a:t>
            </a:r>
            <a:endParaRPr lang="en" sz="1500" i="1" dirty="0"/>
          </a:p>
        </p:txBody>
      </p:sp>
      <p:sp>
        <p:nvSpPr>
          <p:cNvPr id="362" name="Google Shape;362;p3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dirty="0"/>
          </a:p>
        </p:txBody>
      </p:sp>
      <p:sp>
        <p:nvSpPr>
          <p:cNvPr id="351" name="Google Shape;351;p35"/>
          <p:cNvSpPr txBox="1">
            <a:spLocks noGrp="1"/>
          </p:cNvSpPr>
          <p:nvPr>
            <p:ph type="ctrTitle" idx="4294967295"/>
          </p:nvPr>
        </p:nvSpPr>
        <p:spPr>
          <a:xfrm>
            <a:off x="685800" y="1341750"/>
            <a:ext cx="3617400" cy="928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a:t>Thanks!</a:t>
            </a:r>
            <a:endParaRPr sz="7200" dirty="0"/>
          </a:p>
        </p:txBody>
      </p:sp>
      <p:sp>
        <p:nvSpPr>
          <p:cNvPr id="352" name="Google Shape;352;p35"/>
          <p:cNvSpPr txBox="1">
            <a:spLocks noGrp="1"/>
          </p:cNvSpPr>
          <p:nvPr>
            <p:ph type="subTitle" idx="4294967295"/>
          </p:nvPr>
        </p:nvSpPr>
        <p:spPr>
          <a:xfrm>
            <a:off x="685800" y="2302047"/>
            <a:ext cx="3617400" cy="1499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b="1" dirty="0">
                <a:latin typeface="Muli"/>
                <a:ea typeface="Muli"/>
                <a:cs typeface="Muli"/>
                <a:sym typeface="Muli"/>
              </a:rPr>
              <a:t>Any questions?</a:t>
            </a:r>
            <a:endParaRPr sz="1800" b="1" dirty="0">
              <a:latin typeface="Muli"/>
              <a:ea typeface="Muli"/>
              <a:cs typeface="Muli"/>
              <a:sym typeface="Muli"/>
            </a:endParaRPr>
          </a:p>
        </p:txBody>
      </p:sp>
      <p:pic>
        <p:nvPicPr>
          <p:cNvPr id="353" name="Google Shape;353;p35"/>
          <p:cNvPicPr preferRelativeResize="0"/>
          <p:nvPr/>
        </p:nvPicPr>
        <p:blipFill>
          <a:blip r:embed="rId3">
            <a:alphaModFix/>
          </a:blip>
          <a:stretch>
            <a:fillRect/>
          </a:stretch>
        </p:blipFill>
        <p:spPr>
          <a:xfrm>
            <a:off x="3924900" y="2681025"/>
            <a:ext cx="3171324" cy="1889775"/>
          </a:xfrm>
          <a:prstGeom prst="rect">
            <a:avLst/>
          </a:prstGeom>
          <a:noFill/>
          <a:ln>
            <a:noFill/>
          </a:ln>
        </p:spPr>
      </p:pic>
      <p:pic>
        <p:nvPicPr>
          <p:cNvPr id="354" name="Google Shape;354;p35"/>
          <p:cNvPicPr preferRelativeResize="0"/>
          <p:nvPr/>
        </p:nvPicPr>
        <p:blipFill>
          <a:blip r:embed="rId4">
            <a:alphaModFix/>
          </a:blip>
          <a:stretch>
            <a:fillRect/>
          </a:stretch>
        </p:blipFill>
        <p:spPr>
          <a:xfrm>
            <a:off x="5160014" y="1914980"/>
            <a:ext cx="548700" cy="1597701"/>
          </a:xfrm>
          <a:prstGeom prst="rect">
            <a:avLst/>
          </a:prstGeom>
          <a:noFill/>
          <a:ln>
            <a:noFill/>
          </a:ln>
        </p:spPr>
      </p:pic>
      <p:pic>
        <p:nvPicPr>
          <p:cNvPr id="355" name="Google Shape;355;p35"/>
          <p:cNvPicPr preferRelativeResize="0"/>
          <p:nvPr/>
        </p:nvPicPr>
        <p:blipFill>
          <a:blip r:embed="rId5">
            <a:alphaModFix/>
          </a:blip>
          <a:stretch>
            <a:fillRect/>
          </a:stretch>
        </p:blipFill>
        <p:spPr>
          <a:xfrm>
            <a:off x="4946909" y="581600"/>
            <a:ext cx="1279700" cy="1498275"/>
          </a:xfrm>
          <a:prstGeom prst="rect">
            <a:avLst/>
          </a:prstGeom>
          <a:noFill/>
          <a:ln>
            <a:noFill/>
          </a:ln>
        </p:spPr>
      </p:pic>
    </p:spTree>
  </p:cSld>
  <p:clrMapOvr>
    <a:masterClrMapping/>
  </p:clrMapOvr>
</p:sld>
</file>

<file path=ppt/theme/theme1.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376</TotalTime>
  <Words>384</Words>
  <Application>Microsoft Office PowerPoint</Application>
  <PresentationFormat>On-screen Show (16:9)</PresentationFormat>
  <Paragraphs>44</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Lexend Deca</vt:lpstr>
      <vt:lpstr>Muli</vt:lpstr>
      <vt:lpstr>Arial</vt:lpstr>
      <vt:lpstr>Aliena template</vt:lpstr>
      <vt:lpstr>AI VIRTUAL MOUSE</vt:lpstr>
      <vt:lpstr>Team Members</vt:lpstr>
      <vt:lpstr>Abstract</vt:lpstr>
      <vt:lpstr>Introduction</vt:lpstr>
      <vt:lpstr>Block Diagram</vt:lpstr>
      <vt:lpstr>Block Diagram (code)</vt:lpstr>
      <vt:lpstr>Result</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VIRTUAL MOUSE</dc:title>
  <dc:creator>Aditya Suresh</dc:creator>
  <cp:lastModifiedBy>DELL</cp:lastModifiedBy>
  <cp:revision>24</cp:revision>
  <dcterms:modified xsi:type="dcterms:W3CDTF">2021-07-22T06:29:42Z</dcterms:modified>
</cp:coreProperties>
</file>